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65" r:id="rId2"/>
    <p:sldId id="310" r:id="rId3"/>
    <p:sldId id="320" r:id="rId4"/>
    <p:sldId id="324" r:id="rId5"/>
    <p:sldId id="322" r:id="rId6"/>
    <p:sldId id="321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5" r:id="rId17"/>
    <p:sldId id="334" r:id="rId18"/>
    <p:sldId id="336" r:id="rId19"/>
    <p:sldId id="347" r:id="rId20"/>
    <p:sldId id="337" r:id="rId21"/>
    <p:sldId id="348" r:id="rId22"/>
    <p:sldId id="338" r:id="rId23"/>
    <p:sldId id="339" r:id="rId24"/>
    <p:sldId id="340" r:id="rId25"/>
    <p:sldId id="341" r:id="rId26"/>
    <p:sldId id="342" r:id="rId27"/>
    <p:sldId id="343" r:id="rId28"/>
    <p:sldId id="344" r:id="rId29"/>
    <p:sldId id="345" r:id="rId30"/>
    <p:sldId id="346" r:id="rId31"/>
    <p:sldId id="314" r:id="rId32"/>
  </p:sldIdLst>
  <p:sldSz cx="12188825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73" d="100"/>
          <a:sy n="73" d="100"/>
        </p:scale>
        <p:origin x="618" y="5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5/23/2021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5/23/2021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5/23/2021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5/23/2021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5/23/2021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5/23/2021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5/23/2021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5/23/2021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5/23/2021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itydevs.com/2018/11/19/que-es-un-programador-backend/" TargetMode="External"/><Relationship Id="rId2" Type="http://schemas.openxmlformats.org/officeDocument/2006/relationships/hyperlink" Target="https://www.qualitydevs.com/2018/12/12/que-es-un-desarrollador-frontend/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pisodate.com/api/search?q=arrow&amp;page=1" TargetMode="External"/><Relationship Id="rId2" Type="http://schemas.openxmlformats.org/officeDocument/2006/relationships/hyperlink" Target="https://www.episodate.com/api/most-popular?page=1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episodate.com/api/show-details?q=29560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inbugs.com/wp-content/uploads/2017/08/4.spring-rest-ws-diagrama-logico.png" TargetMode="External"/><Relationship Id="rId2" Type="http://schemas.openxmlformats.org/officeDocument/2006/relationships/hyperlink" Target="http://spring.io/projects/spring-boot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TV </a:t>
            </a:r>
            <a:r>
              <a:rPr lang="en-US" dirty="0" err="1" smtClean="0"/>
              <a:t>Lix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Proyecto desarrollo aplicaciones web</a:t>
            </a:r>
          </a:p>
          <a:p>
            <a:endParaRPr lang="it-IT" dirty="0"/>
          </a:p>
          <a:p>
            <a:r>
              <a:rPr lang="it-IT" dirty="0" smtClean="0"/>
              <a:t>Miriam gaviria aguerri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082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ENTITIES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User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03082" y="1700808"/>
            <a:ext cx="4724257" cy="417646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00808"/>
            <a:ext cx="3967473" cy="48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63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813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ENTITIES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UserTvShows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r="14757"/>
          <a:stretch/>
        </p:blipFill>
        <p:spPr bwMode="auto">
          <a:xfrm>
            <a:off x="2309379" y="1268760"/>
            <a:ext cx="2672164" cy="53930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742484" y="1700808"/>
            <a:ext cx="3600400" cy="493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5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UsersController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TvShowsController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49785" y="1700808"/>
            <a:ext cx="5152639" cy="5013593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r="5127"/>
          <a:stretch/>
        </p:blipFill>
        <p:spPr bwMode="auto">
          <a:xfrm>
            <a:off x="6670476" y="1702532"/>
            <a:ext cx="5184576" cy="4999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1077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UsersTvShowsController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OpinionsController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93813" y="1729249"/>
            <a:ext cx="5688631" cy="347619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/>
          <a:srcRect r="8042"/>
          <a:stretch/>
        </p:blipFill>
        <p:spPr bwMode="auto">
          <a:xfrm>
            <a:off x="6670476" y="1729249"/>
            <a:ext cx="5256584" cy="4850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96023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SERVICES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TvShowsService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t="19997" b="2223"/>
          <a:stretch/>
        </p:blipFill>
        <p:spPr bwMode="auto">
          <a:xfrm>
            <a:off x="801558" y="1828187"/>
            <a:ext cx="5148838" cy="2642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26460" y="1828187"/>
            <a:ext cx="5004822" cy="3279022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1028010" y="4653136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CheckIsUser</a:t>
            </a:r>
            <a:r>
              <a:rPr lang="es-ES" dirty="0" smtClean="0"/>
              <a:t>: 0 no en BBDD; 1 datos no coinciden; 2 todo correcto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</a:t>
            </a:r>
            <a:r>
              <a:rPr lang="es-ES" dirty="0" smtClean="0"/>
              <a:t>: comprueba si está en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</a:t>
            </a:r>
            <a:r>
              <a:rPr lang="es-ES" dirty="0" smtClean="0"/>
              <a:t>: comprueba si ha habido cambios; sino, no hace nada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96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OpinionsService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13973"/>
            <a:ext cx="5662403" cy="226472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45767"/>
            <a:ext cx="5258631" cy="2475321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6818187" y="4509120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SaveOpinion</a:t>
            </a:r>
            <a:r>
              <a:rPr lang="es-ES" dirty="0" smtClean="0"/>
              <a:t>: </a:t>
            </a:r>
            <a:r>
              <a:rPr lang="es-ES" dirty="0"/>
              <a:t>Antes de guardar la opinión, se añade una fecha con hora del momento en el que se ha ejecutado la petición para que luego </a:t>
            </a:r>
            <a:r>
              <a:rPr lang="es-ES" dirty="0" smtClean="0"/>
              <a:t>la lista de opiniones se pinten ordenadas por este dato.</a:t>
            </a:r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1062236" y="4349365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GetUserTvShowsByStatus</a:t>
            </a:r>
            <a:r>
              <a:rPr lang="es-ES" dirty="0"/>
              <a:t> (listado según el parámetro – </a:t>
            </a:r>
            <a:r>
              <a:rPr lang="es-ES" dirty="0" err="1" smtClean="0"/>
              <a:t>string</a:t>
            </a:r>
            <a:r>
              <a:rPr lang="es-ES" dirty="0" smtClean="0"/>
              <a:t>) - </a:t>
            </a:r>
            <a:r>
              <a:rPr lang="es-ES" dirty="0" err="1" smtClean="0"/>
              <a:t>GetUserTvShowById</a:t>
            </a:r>
            <a:r>
              <a:rPr lang="es-ES" dirty="0" smtClean="0"/>
              <a:t>: de </a:t>
            </a:r>
            <a:r>
              <a:rPr lang="es-ES" dirty="0" err="1" smtClean="0"/>
              <a:t>watchedStatus</a:t>
            </a:r>
            <a:r>
              <a:rPr lang="es-ES" dirty="0" smtClean="0"/>
              <a:t> (serie por id en lista usuario)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SaveUserTvShowsByStatus</a:t>
            </a:r>
            <a:r>
              <a:rPr lang="es-ES" dirty="0" smtClean="0"/>
              <a:t>: al objeto se le añade la fecha de “salvado” y la guarda si no está en BBDD.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UpdateUserTvShowsByStatus</a:t>
            </a:r>
            <a:r>
              <a:rPr lang="es-ES" dirty="0" smtClean="0"/>
              <a:t>: actualiza fecha y comprueba si ha habido cambios; sino, no hace nada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3000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CONTROLLER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UsersTvShowsService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OpinionsService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13973"/>
            <a:ext cx="5662403" cy="2264729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670476" y="1745767"/>
            <a:ext cx="5258631" cy="2475321"/>
          </a:xfrm>
          <a:prstGeom prst="rect">
            <a:avLst/>
          </a:prstGeom>
        </p:spPr>
      </p:pic>
      <p:sp>
        <p:nvSpPr>
          <p:cNvPr id="11" name="Text Placeholder 10"/>
          <p:cNvSpPr txBox="1">
            <a:spLocks/>
          </p:cNvSpPr>
          <p:nvPr/>
        </p:nvSpPr>
        <p:spPr>
          <a:xfrm>
            <a:off x="6818187" y="4509120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SaveOpinion</a:t>
            </a:r>
            <a:r>
              <a:rPr lang="es-ES" dirty="0" smtClean="0"/>
              <a:t>: </a:t>
            </a:r>
            <a:r>
              <a:rPr lang="es-ES" dirty="0"/>
              <a:t>Antes de guardar la opinión, se añade una fecha con hora del momento en el que se ha ejecutado la petición para que luego </a:t>
            </a:r>
            <a:r>
              <a:rPr lang="es-ES" dirty="0" smtClean="0"/>
              <a:t>la lista de opiniones se pinten ordenadas por este dato.</a:t>
            </a:r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1062236" y="4349365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GetUserTvShowsByStatus</a:t>
            </a:r>
            <a:r>
              <a:rPr lang="es-ES" dirty="0"/>
              <a:t> (listado según el parámetro – </a:t>
            </a:r>
            <a:r>
              <a:rPr lang="es-ES" dirty="0" err="1" smtClean="0"/>
              <a:t>string</a:t>
            </a:r>
            <a:r>
              <a:rPr lang="es-ES" dirty="0" smtClean="0"/>
              <a:t>) - </a:t>
            </a:r>
            <a:r>
              <a:rPr lang="es-ES" dirty="0" err="1" smtClean="0"/>
              <a:t>GetUserTvShowById</a:t>
            </a:r>
            <a:r>
              <a:rPr lang="es-ES" dirty="0" smtClean="0"/>
              <a:t>: de </a:t>
            </a:r>
            <a:r>
              <a:rPr lang="es-ES" dirty="0" err="1" smtClean="0"/>
              <a:t>watchedStatus</a:t>
            </a:r>
            <a:r>
              <a:rPr lang="es-ES" dirty="0" smtClean="0"/>
              <a:t> (serie por id en lista usuario)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SaveUserTvShowsByStatus</a:t>
            </a:r>
            <a:r>
              <a:rPr lang="es-ES" dirty="0" smtClean="0"/>
              <a:t>: al objeto se le añade la fecha de “salvado” y la guarda si no está en BBDD.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UpdateUserTvShowsByStatus</a:t>
            </a:r>
            <a:r>
              <a:rPr lang="es-ES" dirty="0" smtClean="0"/>
              <a:t>: actualiza fecha y comprueba si ha habido cambios; sino, no hace nada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397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BACKEND - REPOSITORY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UsersRepository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err="1" smtClean="0"/>
              <a:t>TvShows</a:t>
            </a:r>
            <a:r>
              <a:rPr lang="es-ES" dirty="0" err="1"/>
              <a:t>Repository</a:t>
            </a:r>
            <a:endParaRPr lang="es-E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981844" y="1772816"/>
            <a:ext cx="4896544" cy="1025421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3"/>
          <a:srcRect b="5618"/>
          <a:stretch/>
        </p:blipFill>
        <p:spPr bwMode="auto">
          <a:xfrm>
            <a:off x="6670476" y="1785284"/>
            <a:ext cx="4896544" cy="10414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720040" y="3027228"/>
            <a:ext cx="4006219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UsersTvShowsRepository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82444" y="2936232"/>
            <a:ext cx="4006219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 smtClean="0"/>
              <a:t>UsersTvShowsRepository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4" name="Picture 13"/>
          <p:cNvPicPr/>
          <p:nvPr/>
        </p:nvPicPr>
        <p:blipFill rotWithShape="1">
          <a:blip r:embed="rId4"/>
          <a:srcRect b="8740"/>
          <a:stretch/>
        </p:blipFill>
        <p:spPr bwMode="auto">
          <a:xfrm>
            <a:off x="981843" y="3644703"/>
            <a:ext cx="5155153" cy="91200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6674038" y="3653941"/>
            <a:ext cx="5001688" cy="1215219"/>
          </a:xfrm>
          <a:prstGeom prst="rect">
            <a:avLst/>
          </a:prstGeom>
        </p:spPr>
      </p:pic>
      <p:sp>
        <p:nvSpPr>
          <p:cNvPr id="16" name="Text Placeholder 10"/>
          <p:cNvSpPr txBox="1">
            <a:spLocks/>
          </p:cNvSpPr>
          <p:nvPr/>
        </p:nvSpPr>
        <p:spPr>
          <a:xfrm>
            <a:off x="720040" y="5301208"/>
            <a:ext cx="10955686" cy="2304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Aquí se realizan </a:t>
            </a:r>
            <a:r>
              <a:rPr lang="es-ES" dirty="0"/>
              <a:t>las diferentes </a:t>
            </a:r>
            <a:r>
              <a:rPr lang="es-ES" dirty="0" err="1"/>
              <a:t>querys</a:t>
            </a:r>
            <a:r>
              <a:rPr lang="es-ES" dirty="0"/>
              <a:t> para conectar con la base de datos. En esta ocasión no he tenido que desarrollar ninguna </a:t>
            </a:r>
            <a:r>
              <a:rPr lang="es-ES" dirty="0" err="1"/>
              <a:t>custom</a:t>
            </a:r>
            <a:r>
              <a:rPr lang="es-ES" dirty="0"/>
              <a:t> </a:t>
            </a:r>
            <a:r>
              <a:rPr lang="es-ES" dirty="0" err="1"/>
              <a:t>query</a:t>
            </a:r>
            <a:r>
              <a:rPr lang="es-ES" dirty="0"/>
              <a:t>, ya que los métodos que facilita Java </a:t>
            </a:r>
            <a:r>
              <a:rPr lang="es-ES" dirty="0" err="1"/>
              <a:t>Hibernate</a:t>
            </a:r>
            <a:r>
              <a:rPr lang="es-ES" dirty="0"/>
              <a:t> han sido suficientes</a:t>
            </a:r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7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FRONTEND - HERRAMIENTAS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Lenguaje </a:t>
            </a:r>
            <a:r>
              <a:rPr lang="es-ES" dirty="0"/>
              <a:t>de </a:t>
            </a:r>
            <a:r>
              <a:rPr lang="es-ES" dirty="0" err="1"/>
              <a:t>TypeScript</a:t>
            </a:r>
            <a:r>
              <a:rPr lang="es-ES" dirty="0"/>
              <a:t>, utilizando el </a:t>
            </a:r>
            <a:r>
              <a:rPr lang="es-ES" dirty="0" err="1"/>
              <a:t>framework</a:t>
            </a:r>
            <a:r>
              <a:rPr lang="es-ES" dirty="0"/>
              <a:t> de Angular a través del IDE de Visual Studio </a:t>
            </a:r>
            <a:r>
              <a:rPr lang="es-ES" dirty="0" err="1" smtClean="0"/>
              <a:t>Code</a:t>
            </a:r>
            <a:r>
              <a:rPr lang="es-ES" dirty="0" smtClean="0"/>
              <a:t>, </a:t>
            </a:r>
            <a:r>
              <a:rPr lang="es-ES" dirty="0"/>
              <a:t>que gracias a sus funcionalidades y </a:t>
            </a:r>
            <a:r>
              <a:rPr lang="es-ES" dirty="0" err="1"/>
              <a:t>plugins</a:t>
            </a:r>
            <a:r>
              <a:rPr lang="es-ES" dirty="0"/>
              <a:t> </a:t>
            </a:r>
            <a:r>
              <a:rPr lang="es-ES" dirty="0" smtClean="0"/>
              <a:t>(</a:t>
            </a:r>
            <a:r>
              <a:rPr lang="es-ES" dirty="0"/>
              <a:t>como </a:t>
            </a:r>
            <a:r>
              <a:rPr lang="es-ES" dirty="0" err="1"/>
              <a:t>Prettier</a:t>
            </a:r>
            <a:r>
              <a:rPr lang="es-ES" dirty="0" smtClean="0"/>
              <a:t>), </a:t>
            </a:r>
            <a:r>
              <a:rPr lang="es-ES" dirty="0"/>
              <a:t>me ha permitido escribir código manteniendo las mismas características de formateo.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Angular </a:t>
            </a:r>
            <a:r>
              <a:rPr lang="es-ES" dirty="0"/>
              <a:t>separa el </a:t>
            </a:r>
            <a:r>
              <a:rPr lang="es-ES" dirty="0" err="1">
                <a:hlinkClick r:id="rId2"/>
              </a:rPr>
              <a:t>frontend</a:t>
            </a:r>
            <a:r>
              <a:rPr lang="es-ES" dirty="0"/>
              <a:t> y el </a:t>
            </a:r>
            <a:r>
              <a:rPr lang="es-ES" dirty="0" err="1">
                <a:hlinkClick r:id="rId3"/>
              </a:rPr>
              <a:t>backend</a:t>
            </a:r>
            <a:r>
              <a:rPr lang="es-ES" dirty="0"/>
              <a:t> en la aplicación que me ha permitido mantener todo más ordenado gracias al patrón MVC (Modelo-Vista-Controlador). Además, me ha facilitado el trabajo cuando he tenido que modificar alguna de las </a:t>
            </a:r>
            <a:r>
              <a:rPr lang="es-ES" dirty="0" smtClean="0"/>
              <a:t>partes, gracias a </a:t>
            </a:r>
            <a:r>
              <a:rPr lang="es-ES" dirty="0" err="1"/>
              <a:t>a</a:t>
            </a:r>
            <a:r>
              <a:rPr lang="es-ES" dirty="0"/>
              <a:t> que favorece la</a:t>
            </a:r>
            <a:r>
              <a:rPr lang="es-ES" dirty="0" smtClean="0"/>
              <a:t> escalabilidad.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Responsive</a:t>
            </a:r>
            <a:r>
              <a:rPr lang="es-ES" dirty="0" smtClean="0"/>
              <a:t> con </a:t>
            </a:r>
            <a:r>
              <a:rPr lang="es-ES" dirty="0" err="1" smtClean="0"/>
              <a:t>Bootstrap</a:t>
            </a:r>
            <a:r>
              <a:rPr lang="es-ES" dirty="0" smtClean="0"/>
              <a:t>, </a:t>
            </a:r>
            <a:r>
              <a:rPr lang="es-ES" dirty="0"/>
              <a:t>una librería diferentes componentes, como </a:t>
            </a:r>
            <a:r>
              <a:rPr lang="es-ES" dirty="0" err="1"/>
              <a:t>cards</a:t>
            </a:r>
            <a:r>
              <a:rPr lang="es-ES" dirty="0"/>
              <a:t> o botones, con los que he podido maquetar la página web.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Sweet</a:t>
            </a:r>
            <a:r>
              <a:rPr lang="es-ES" dirty="0" smtClean="0"/>
              <a:t> </a:t>
            </a:r>
            <a:r>
              <a:rPr lang="es-ES" dirty="0" err="1" smtClean="0"/>
              <a:t>Alert</a:t>
            </a:r>
            <a:r>
              <a:rPr lang="es-ES" dirty="0"/>
              <a:t> </a:t>
            </a:r>
            <a:r>
              <a:rPr lang="es-ES" dirty="0" smtClean="0"/>
              <a:t>para crear </a:t>
            </a:r>
            <a:r>
              <a:rPr lang="es-ES" dirty="0"/>
              <a:t>notificaciones y </a:t>
            </a:r>
            <a:r>
              <a:rPr lang="es-ES" dirty="0" smtClean="0"/>
              <a:t>alertas, según mis necesidades.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1468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FRONTEND – GUÍA DE ESTILOS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2" y="1268760"/>
            <a:ext cx="11161239" cy="5256584"/>
          </a:xfrm>
        </p:spPr>
        <p:txBody>
          <a:bodyPr>
            <a:normAutofit/>
          </a:bodyPr>
          <a:lstStyle/>
          <a:p>
            <a:r>
              <a:rPr lang="es-ES" dirty="0" smtClean="0"/>
              <a:t>Estructura: </a:t>
            </a:r>
          </a:p>
          <a:p>
            <a:pPr lvl="1"/>
            <a:r>
              <a:rPr lang="es-ES" dirty="0" smtClean="0"/>
              <a:t>Navegación</a:t>
            </a:r>
          </a:p>
          <a:p>
            <a:pPr lvl="1"/>
            <a:r>
              <a:rPr lang="es-ES" dirty="0" smtClean="0"/>
              <a:t>Contenido</a:t>
            </a:r>
          </a:p>
          <a:p>
            <a:pPr lvl="1"/>
            <a:r>
              <a:rPr lang="es-ES" dirty="0" smtClean="0"/>
              <a:t>Pie </a:t>
            </a:r>
          </a:p>
          <a:p>
            <a:r>
              <a:rPr lang="es-ES" dirty="0" smtClean="0"/>
              <a:t>Navegación reticular</a:t>
            </a:r>
          </a:p>
          <a:p>
            <a:r>
              <a:rPr lang="es-ES" dirty="0" smtClean="0"/>
              <a:t>Logotipo: dos tipos</a:t>
            </a:r>
          </a:p>
          <a:p>
            <a:r>
              <a:rPr lang="es-ES" dirty="0" smtClean="0"/>
              <a:t>Estilos: colores, tipografía, botones, </a:t>
            </a:r>
            <a:r>
              <a:rPr lang="es-ES" dirty="0" err="1" smtClean="0"/>
              <a:t>cards</a:t>
            </a:r>
            <a:r>
              <a:rPr lang="es-ES" dirty="0" smtClean="0"/>
              <a:t>, valoraciones, alertas, mensajes de error</a:t>
            </a:r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7" name="Picture 1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2348880"/>
            <a:ext cx="1339403" cy="16656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836" y="4797152"/>
            <a:ext cx="1352550" cy="5048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70" y="5485803"/>
            <a:ext cx="1333016" cy="2568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926" y="4742853"/>
            <a:ext cx="2268052" cy="135044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049" y="4742854"/>
            <a:ext cx="2175499" cy="1399740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404" y="3507082"/>
            <a:ext cx="2077361" cy="5074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3292" y="4747916"/>
            <a:ext cx="2190750" cy="15049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8748" y="3214444"/>
            <a:ext cx="24288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ÍNDICE PRESENTACIÓN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s-ES" dirty="0" smtClean="0"/>
              <a:t>Introducción</a:t>
            </a:r>
          </a:p>
          <a:p>
            <a:pPr lvl="0"/>
            <a:r>
              <a:rPr lang="es-ES" dirty="0" smtClean="0"/>
              <a:t>Diseño </a:t>
            </a:r>
            <a:r>
              <a:rPr lang="es-ES" dirty="0"/>
              <a:t>de la aplicación</a:t>
            </a:r>
          </a:p>
          <a:p>
            <a:pPr lvl="0"/>
            <a:r>
              <a:rPr lang="es-ES" dirty="0"/>
              <a:t>Fuentes de información externa</a:t>
            </a:r>
          </a:p>
          <a:p>
            <a:pPr lvl="0"/>
            <a:r>
              <a:rPr lang="es-ES" dirty="0"/>
              <a:t>Persistencia de los datos</a:t>
            </a:r>
          </a:p>
          <a:p>
            <a:pPr lvl="0"/>
            <a:r>
              <a:rPr lang="es-ES" dirty="0"/>
              <a:t>Parte trasera de la aplicación o back </a:t>
            </a:r>
            <a:r>
              <a:rPr lang="es-ES" dirty="0" err="1"/>
              <a:t>end</a:t>
            </a:r>
            <a:endParaRPr lang="es-ES" dirty="0"/>
          </a:p>
          <a:p>
            <a:pPr lvl="0"/>
            <a:r>
              <a:rPr lang="es-ES" dirty="0"/>
              <a:t>Parte visual o </a:t>
            </a:r>
            <a:r>
              <a:rPr lang="es-ES" dirty="0" err="1"/>
              <a:t>front</a:t>
            </a:r>
            <a:r>
              <a:rPr lang="es-ES" dirty="0"/>
              <a:t> </a:t>
            </a:r>
            <a:r>
              <a:rPr lang="es-ES" dirty="0" err="1"/>
              <a:t>end</a:t>
            </a:r>
            <a:endParaRPr lang="es-ES" dirty="0"/>
          </a:p>
          <a:p>
            <a:pPr lvl="0"/>
            <a:r>
              <a:rPr lang="es-ES" dirty="0"/>
              <a:t>Manual de uso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FRONTEND - ESTRUCTURA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Pantalla de inicio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956114" y="4725144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1.- Botón </a:t>
            </a:r>
            <a:r>
              <a:rPr lang="es-ES" dirty="0" err="1"/>
              <a:t>TVLix</a:t>
            </a:r>
            <a:r>
              <a:rPr lang="es-ES" dirty="0"/>
              <a:t>: </a:t>
            </a:r>
            <a:r>
              <a:rPr lang="es-ES" dirty="0" err="1"/>
              <a:t>redirecciona</a:t>
            </a:r>
            <a:r>
              <a:rPr lang="es-ES" dirty="0"/>
              <a:t> a la pantalla principal</a:t>
            </a:r>
          </a:p>
          <a:p>
            <a:r>
              <a:rPr lang="es-ES" dirty="0"/>
              <a:t>2.- Este botón redirige a otra pantalla en con información detallada de la serie</a:t>
            </a:r>
          </a:p>
          <a:p>
            <a:r>
              <a:rPr lang="es-ES" dirty="0"/>
              <a:t>3.- Con este botón el usuario pasa a la siguiente </a:t>
            </a:r>
            <a:r>
              <a:rPr lang="es-ES" dirty="0" smtClean="0"/>
              <a:t>página</a:t>
            </a:r>
          </a:p>
          <a:p>
            <a:r>
              <a:rPr lang="es-ES" dirty="0"/>
              <a:t>4.- Buscador: </a:t>
            </a:r>
            <a:r>
              <a:rPr lang="es-ES" dirty="0" smtClean="0"/>
              <a:t>el </a:t>
            </a:r>
            <a:r>
              <a:rPr lang="es-ES" dirty="0"/>
              <a:t>usuario </a:t>
            </a:r>
            <a:r>
              <a:rPr lang="es-ES" dirty="0" smtClean="0"/>
              <a:t>añade </a:t>
            </a:r>
            <a:r>
              <a:rPr lang="es-ES" dirty="0"/>
              <a:t>el título de una serie que quiere buscar </a:t>
            </a:r>
            <a:r>
              <a:rPr lang="es-ES" dirty="0" smtClean="0"/>
              <a:t>y, </a:t>
            </a:r>
            <a:r>
              <a:rPr lang="es-ES" dirty="0"/>
              <a:t>se abre un listado con el resultado que devuelve la API, muy similar a la pantalla actual.</a:t>
            </a:r>
          </a:p>
          <a:p>
            <a:r>
              <a:rPr lang="es-ES" dirty="0"/>
              <a:t>5.- Este enlace lleva a la pantalla con el listado de las opiniones </a:t>
            </a:r>
            <a:r>
              <a:rPr lang="es-ES" dirty="0" smtClean="0"/>
              <a:t>sobre </a:t>
            </a:r>
            <a:r>
              <a:rPr lang="es-ES" dirty="0"/>
              <a:t>la app. </a:t>
            </a:r>
            <a:r>
              <a:rPr lang="es-ES" dirty="0" smtClean="0"/>
              <a:t>Todos los usuarios </a:t>
            </a:r>
            <a:r>
              <a:rPr lang="es-ES" dirty="0"/>
              <a:t>puede verlas, pero sólo los registrados </a:t>
            </a:r>
            <a:r>
              <a:rPr lang="es-ES" dirty="0" smtClean="0"/>
              <a:t>pueden opinar.</a:t>
            </a:r>
            <a:endParaRPr lang="es-ES" dirty="0"/>
          </a:p>
          <a:p>
            <a:r>
              <a:rPr lang="es-ES" dirty="0"/>
              <a:t>6.- Al pinchar en el enlace de </a:t>
            </a:r>
            <a:r>
              <a:rPr lang="es-ES" dirty="0" err="1"/>
              <a:t>Loing</a:t>
            </a:r>
            <a:r>
              <a:rPr lang="es-ES" dirty="0"/>
              <a:t>/</a:t>
            </a:r>
            <a:r>
              <a:rPr lang="es-ES" dirty="0" err="1"/>
              <a:t>Logout</a:t>
            </a:r>
            <a:r>
              <a:rPr lang="es-ES" dirty="0"/>
              <a:t>, el usuario puede acceder a la pantalla de </a:t>
            </a:r>
            <a:r>
              <a:rPr lang="es-ES" dirty="0" err="1"/>
              <a:t>login</a:t>
            </a:r>
            <a:r>
              <a:rPr lang="es-ES" dirty="0"/>
              <a:t>, si no está </a:t>
            </a:r>
            <a:r>
              <a:rPr lang="es-ES" dirty="0" err="1"/>
              <a:t>logeado</a:t>
            </a:r>
            <a:r>
              <a:rPr lang="es-ES" dirty="0"/>
              <a:t>, o salir de la sesión si lo está.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737115"/>
            <a:ext cx="5369525" cy="273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 (sin </a:t>
            </a:r>
            <a:r>
              <a:rPr lang="es-ES" dirty="0" err="1" smtClean="0"/>
              <a:t>logearse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Pantalla de inicio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Series encontradas</a:t>
            </a:r>
            <a:endParaRPr lang="es-ES" dirty="0"/>
          </a:p>
        </p:txBody>
      </p:sp>
      <p:sp>
        <p:nvSpPr>
          <p:cNvPr id="12" name="Text Placeholder 10"/>
          <p:cNvSpPr txBox="1">
            <a:spLocks/>
          </p:cNvSpPr>
          <p:nvPr/>
        </p:nvSpPr>
        <p:spPr>
          <a:xfrm>
            <a:off x="956114" y="4725144"/>
            <a:ext cx="4963207" cy="230425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1.- Botón </a:t>
            </a:r>
            <a:r>
              <a:rPr lang="es-ES" dirty="0" err="1"/>
              <a:t>TVLix</a:t>
            </a:r>
            <a:r>
              <a:rPr lang="es-ES" dirty="0"/>
              <a:t>: </a:t>
            </a:r>
            <a:r>
              <a:rPr lang="es-ES" dirty="0" err="1"/>
              <a:t>redirecciona</a:t>
            </a:r>
            <a:r>
              <a:rPr lang="es-ES" dirty="0"/>
              <a:t> a la pantalla principal</a:t>
            </a:r>
          </a:p>
          <a:p>
            <a:r>
              <a:rPr lang="es-ES" dirty="0"/>
              <a:t>2.- Este botón redirige a otra pantalla en con información detallada de la serie</a:t>
            </a:r>
          </a:p>
          <a:p>
            <a:r>
              <a:rPr lang="es-ES" dirty="0"/>
              <a:t>3.- Con este botón el usuario pasa a la siguiente </a:t>
            </a:r>
            <a:r>
              <a:rPr lang="es-ES" dirty="0" smtClean="0"/>
              <a:t>página</a:t>
            </a:r>
          </a:p>
          <a:p>
            <a:r>
              <a:rPr lang="es-ES" dirty="0"/>
              <a:t>4.- Buscador: </a:t>
            </a:r>
            <a:r>
              <a:rPr lang="es-ES" dirty="0" smtClean="0"/>
              <a:t>el </a:t>
            </a:r>
            <a:r>
              <a:rPr lang="es-ES" dirty="0"/>
              <a:t>usuario </a:t>
            </a:r>
            <a:r>
              <a:rPr lang="es-ES" dirty="0" smtClean="0"/>
              <a:t>añade </a:t>
            </a:r>
            <a:r>
              <a:rPr lang="es-ES" dirty="0"/>
              <a:t>el título de una serie que quiere buscar </a:t>
            </a:r>
            <a:r>
              <a:rPr lang="es-ES" dirty="0" smtClean="0"/>
              <a:t>y, </a:t>
            </a:r>
            <a:r>
              <a:rPr lang="es-ES" dirty="0"/>
              <a:t>se abre un listado con el resultado que devuelve la API, muy similar a la pantalla actual.</a:t>
            </a:r>
          </a:p>
          <a:p>
            <a:r>
              <a:rPr lang="es-ES" dirty="0"/>
              <a:t>5.- Este enlace lleva a la pantalla con el listado de las opiniones </a:t>
            </a:r>
            <a:r>
              <a:rPr lang="es-ES" dirty="0" smtClean="0"/>
              <a:t>sobre </a:t>
            </a:r>
            <a:r>
              <a:rPr lang="es-ES" dirty="0"/>
              <a:t>la app. </a:t>
            </a:r>
            <a:r>
              <a:rPr lang="es-ES" dirty="0" smtClean="0"/>
              <a:t>Todos los usuarios </a:t>
            </a:r>
            <a:r>
              <a:rPr lang="es-ES" dirty="0"/>
              <a:t>puede verlas, pero sólo los registrados </a:t>
            </a:r>
            <a:r>
              <a:rPr lang="es-ES" dirty="0" smtClean="0"/>
              <a:t>pueden opinar.</a:t>
            </a:r>
            <a:endParaRPr lang="es-ES" dirty="0"/>
          </a:p>
          <a:p>
            <a:r>
              <a:rPr lang="es-ES" dirty="0"/>
              <a:t>6.- Al pinchar en el enlace de </a:t>
            </a:r>
            <a:r>
              <a:rPr lang="es-ES" dirty="0" err="1"/>
              <a:t>Loing</a:t>
            </a:r>
            <a:r>
              <a:rPr lang="es-ES" dirty="0"/>
              <a:t>/</a:t>
            </a:r>
            <a:r>
              <a:rPr lang="es-ES" dirty="0" err="1"/>
              <a:t>Logout</a:t>
            </a:r>
            <a:r>
              <a:rPr lang="es-ES" dirty="0"/>
              <a:t>, el usuario puede acceder a la pantalla de </a:t>
            </a:r>
            <a:r>
              <a:rPr lang="es-ES" dirty="0" err="1"/>
              <a:t>login</a:t>
            </a:r>
            <a:r>
              <a:rPr lang="es-ES" dirty="0"/>
              <a:t>, si no está </a:t>
            </a:r>
            <a:r>
              <a:rPr lang="es-ES" dirty="0" err="1"/>
              <a:t>logeado</a:t>
            </a:r>
            <a:r>
              <a:rPr lang="es-ES" dirty="0"/>
              <a:t>, o salir de la sesión si lo está.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737115"/>
            <a:ext cx="5369525" cy="2736001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765305"/>
            <a:ext cx="5389301" cy="27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 (sin </a:t>
            </a:r>
            <a:r>
              <a:rPr lang="es-ES" dirty="0" err="1" smtClean="0"/>
              <a:t>logearse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err="1" smtClean="0"/>
              <a:t>Login</a:t>
            </a:r>
            <a:r>
              <a:rPr lang="es-ES" dirty="0" smtClean="0"/>
              <a:t>/</a:t>
            </a:r>
            <a:r>
              <a:rPr lang="es-ES" dirty="0" err="1" smtClean="0"/>
              <a:t>Login</a:t>
            </a:r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444" y="1282298"/>
            <a:ext cx="3600400" cy="2952328"/>
          </a:xfrm>
        </p:spPr>
        <p:txBody>
          <a:bodyPr/>
          <a:lstStyle/>
          <a:p>
            <a:r>
              <a:rPr lang="es-ES" dirty="0" smtClean="0"/>
              <a:t>Series encontradas</a:t>
            </a:r>
            <a:endParaRPr lang="es-ES" dirty="0"/>
          </a:p>
        </p:txBody>
      </p:sp>
      <p:pic>
        <p:nvPicPr>
          <p:cNvPr id="8" name="Picture 7" descr="E:\Cursos Informática\Udemy-fullStack\Documentación\3.- Login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41" y="1765306"/>
            <a:ext cx="4922524" cy="2496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388" y="1765306"/>
            <a:ext cx="6188710" cy="22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4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Pantalla principal usuario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765306"/>
            <a:ext cx="5148116" cy="2620014"/>
          </a:xfrm>
          <a:prstGeom prst="rect">
            <a:avLst/>
          </a:prstGeom>
        </p:spPr>
      </p:pic>
      <p:sp>
        <p:nvSpPr>
          <p:cNvPr id="10" name="Text Placeholder 10"/>
          <p:cNvSpPr txBox="1">
            <a:spLocks/>
          </p:cNvSpPr>
          <p:nvPr/>
        </p:nvSpPr>
        <p:spPr>
          <a:xfrm>
            <a:off x="5950396" y="1728254"/>
            <a:ext cx="6144890" cy="28528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" dirty="0" smtClean="0"/>
              <a:t>Tus </a:t>
            </a:r>
            <a:r>
              <a:rPr lang="es-ES" dirty="0"/>
              <a:t>series: con esta especie de resumen de los listados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Series para ver: listado completo de las series que quiere ver el usuario en un futuro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Series viendo: pantalla con aquellas series que el usuario que está viendo </a:t>
            </a:r>
            <a:r>
              <a:rPr lang="es-ES" dirty="0" smtClean="0"/>
              <a:t>ahora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smtClean="0"/>
              <a:t>Series </a:t>
            </a:r>
            <a:r>
              <a:rPr lang="es-ES" dirty="0"/>
              <a:t>vistas: listado con las series que ya ha </a:t>
            </a:r>
            <a:r>
              <a:rPr lang="es-ES" dirty="0" smtClean="0"/>
              <a:t>visto</a:t>
            </a:r>
          </a:p>
          <a:p>
            <a:r>
              <a:rPr lang="es-ES" dirty="0"/>
              <a:t>Las </a:t>
            </a:r>
            <a:r>
              <a:rPr lang="es-ES" dirty="0" err="1"/>
              <a:t>cards</a:t>
            </a:r>
            <a:r>
              <a:rPr lang="es-ES" dirty="0"/>
              <a:t> de cada </a:t>
            </a:r>
            <a:r>
              <a:rPr lang="es-ES" dirty="0" smtClean="0"/>
              <a:t>serie </a:t>
            </a:r>
            <a:r>
              <a:rPr lang="es-ES" dirty="0"/>
              <a:t>contienen varios botones</a:t>
            </a:r>
            <a:r>
              <a:rPr lang="es-ES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quiero 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La estoy viendo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Ya la he visto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Eliminar serie </a:t>
            </a:r>
          </a:p>
          <a:p>
            <a:endParaRPr lang="es-ES" dirty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 smtClean="0"/>
          </a:p>
          <a:p>
            <a:pPr lvl="0"/>
            <a:endParaRPr lang="es-ES" dirty="0"/>
          </a:p>
          <a:p>
            <a:pPr lvl="0"/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8" name="Picture 17"/>
          <p:cNvPicPr/>
          <p:nvPr/>
        </p:nvPicPr>
        <p:blipFill>
          <a:blip r:embed="rId3"/>
          <a:stretch>
            <a:fillRect/>
          </a:stretch>
        </p:blipFill>
        <p:spPr>
          <a:xfrm>
            <a:off x="6238428" y="4385321"/>
            <a:ext cx="4514349" cy="22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que quiero ver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720041" y="1835222"/>
            <a:ext cx="5230355" cy="2660794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6598468" y="1829040"/>
            <a:ext cx="5256584" cy="26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1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viendo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829041"/>
            <a:ext cx="5256584" cy="2668894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30036"/>
            <a:ext cx="5233892" cy="266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1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Series vistas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830036"/>
            <a:ext cx="5400600" cy="274295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60" y="1830036"/>
            <a:ext cx="5400600" cy="27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Errores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13744" r="13922"/>
          <a:stretch/>
        </p:blipFill>
        <p:spPr bwMode="auto">
          <a:xfrm>
            <a:off x="934221" y="1700808"/>
            <a:ext cx="4476115" cy="31210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3568" y="4941168"/>
            <a:ext cx="5122851" cy="1146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590">
              <a:lnSpc>
                <a:spcPct val="115000"/>
              </a:lnSpc>
              <a:spcAft>
                <a:spcPts val="1000"/>
              </a:spcAft>
            </a:pP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usuario quiere pasar una serie al listado de series vistas o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quiere ver, le saltará una alerta,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avisando que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 está en esa lista. </a:t>
            </a:r>
          </a:p>
          <a:p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saltará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ninguna alerta si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pincha en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‘La estoy viendo’, ya que puede modificar los datos sobre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temporada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episodio.</a:t>
            </a:r>
            <a:endParaRPr lang="es-ES" sz="1400" dirty="0"/>
          </a:p>
        </p:txBody>
      </p:sp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2" r="27839" b="25596"/>
          <a:stretch/>
        </p:blipFill>
        <p:spPr bwMode="auto">
          <a:xfrm>
            <a:off x="6670476" y="1268760"/>
            <a:ext cx="3672408" cy="31028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6238428" y="4535836"/>
            <a:ext cx="5616624" cy="1793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Salta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otra alerta si el usuario quiere añadir </a:t>
            </a:r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lista de series que quiere ver, si esta ya está en alguna de las otras dos listas.</a:t>
            </a:r>
          </a:p>
          <a:p>
            <a:r>
              <a:rPr lang="es-ES" sz="1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</a:t>
            </a:r>
            <a:r>
              <a:rPr lang="es-E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idea es que una serie pase por las tres listas en orden lógico: series que ser quieren ver, series que se están viendo y series vistas. Puede empezar por cualquier lista, pero, por lógica, en ningún caso, se puede ir hacia “atrás”: una serie vista, no puede pasar a viendo o se quiere ver, ni una que se está viendo, puede pasar a la lista se quiere </a:t>
            </a:r>
            <a:r>
              <a:rPr lang="es-ES" sz="1400" dirty="0" err="1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ver.v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76596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Detalle de una serie</a:t>
            </a:r>
          </a:p>
          <a:p>
            <a:pPr marL="0" indent="0">
              <a:buNone/>
            </a:pPr>
            <a:endParaRPr lang="es-ES" dirty="0" smtClean="0"/>
          </a:p>
          <a:p>
            <a:endParaRPr lang="es-ES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96" y="1268759"/>
            <a:ext cx="7848872" cy="5324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73185" y="1865196"/>
            <a:ext cx="3332995" cy="2913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100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Puede haber un enlace (no en esta imagen) que abre otra ventana con más información sobre la serie. El enlace está sobre la foto principal.</a:t>
            </a:r>
          </a:p>
          <a:p>
            <a:pPr>
              <a:lnSpc>
                <a:spcPts val="1500"/>
              </a:lnSpc>
              <a:spcAft>
                <a:spcPts val="0"/>
              </a:spcAft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en la parte inferior de la pantalla, hay tres botones:</a:t>
            </a:r>
          </a:p>
          <a:p>
            <a:pPr marL="285750" indent="-285750">
              <a:lnSpc>
                <a:spcPts val="15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mandar la serie a series que se quieren ver</a:t>
            </a:r>
          </a:p>
          <a:p>
            <a:pPr marL="285750" indent="-285750">
              <a:lnSpc>
                <a:spcPts val="15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mandar la serie a la lista de series que se ven en la actualidad</a:t>
            </a:r>
          </a:p>
          <a:p>
            <a:pPr marL="285750" indent="-285750">
              <a:lnSpc>
                <a:spcPts val="15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Para enviar la serie al listado de series </a:t>
            </a:r>
            <a:r>
              <a:rPr lang="es-ES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vistas.</a:t>
            </a:r>
            <a:endParaRPr lang="es-E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4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Valoraciones app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Formulario</a:t>
            </a:r>
            <a:endParaRPr lang="es-ES" dirty="0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3" y="1830036"/>
            <a:ext cx="5405674" cy="275109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30036"/>
            <a:ext cx="5544616" cy="237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7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OBJETIVO TV LIX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/>
              <a:t>En la actualidad, las series de TV son una forma de </a:t>
            </a:r>
            <a:r>
              <a:rPr lang="es-ES" dirty="0" smtClean="0"/>
              <a:t>ocio, que se pueden ver no sólo en la TV “estándar”.</a:t>
            </a:r>
            <a:endParaRPr lang="es-ES" dirty="0"/>
          </a:p>
          <a:p>
            <a:r>
              <a:rPr lang="es-ES" dirty="0" err="1"/>
              <a:t>TVLix</a:t>
            </a:r>
            <a:r>
              <a:rPr lang="es-ES" dirty="0"/>
              <a:t> </a:t>
            </a:r>
            <a:r>
              <a:rPr lang="es-ES" dirty="0" smtClean="0"/>
              <a:t>gestiona </a:t>
            </a:r>
            <a:r>
              <a:rPr lang="es-ES" dirty="0"/>
              <a:t>el seguimiento de </a:t>
            </a:r>
            <a:r>
              <a:rPr lang="es-ES" dirty="0" smtClean="0"/>
              <a:t>series </a:t>
            </a:r>
            <a:r>
              <a:rPr lang="es-ES" dirty="0"/>
              <a:t>de televisión que el usuario quiere </a:t>
            </a:r>
            <a:r>
              <a:rPr lang="es-ES" dirty="0" smtClean="0"/>
              <a:t>ver, que está viendo y las vistas. </a:t>
            </a:r>
            <a:endParaRPr lang="es-ES" dirty="0"/>
          </a:p>
          <a:p>
            <a:r>
              <a:rPr lang="es-ES" dirty="0" smtClean="0"/>
              <a:t>Fuente de </a:t>
            </a:r>
            <a:r>
              <a:rPr lang="es-ES" dirty="0"/>
              <a:t>información de series de TV ya que recoge información de una fuente externa como es la API </a:t>
            </a:r>
            <a:r>
              <a:rPr lang="es-ES" dirty="0" err="1"/>
              <a:t>Episodate</a:t>
            </a:r>
            <a:r>
              <a:rPr lang="es-ES" dirty="0" smtClean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765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41" y="548680"/>
            <a:ext cx="9144001" cy="555848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MANUAL DE USUARIO</a:t>
            </a:r>
            <a:endParaRPr lang="es-E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3813" y="1268760"/>
            <a:ext cx="3600400" cy="2952328"/>
          </a:xfrm>
        </p:spPr>
        <p:txBody>
          <a:bodyPr/>
          <a:lstStyle/>
          <a:p>
            <a:r>
              <a:rPr lang="es-ES" dirty="0" smtClean="0"/>
              <a:t>Perfil de usuario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1761" y="1196752"/>
            <a:ext cx="3600400" cy="2952328"/>
          </a:xfrm>
        </p:spPr>
        <p:txBody>
          <a:bodyPr/>
          <a:lstStyle/>
          <a:p>
            <a:r>
              <a:rPr lang="es-ES" dirty="0" smtClean="0"/>
              <a:t>Actualizar datos</a:t>
            </a:r>
            <a:endParaRPr lang="es-ES" dirty="0"/>
          </a:p>
        </p:txBody>
      </p:sp>
      <p:pic>
        <p:nvPicPr>
          <p:cNvPr id="8" name="Picture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1" y="1830036"/>
            <a:ext cx="5374371" cy="2734058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61" y="1850074"/>
            <a:ext cx="5326603" cy="2717956"/>
          </a:xfrm>
          <a:prstGeom prst="rect">
            <a:avLst/>
          </a:prstGeom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750706" y="4949015"/>
            <a:ext cx="3600400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smtClean="0"/>
              <a:t>Eliminar usuario</a:t>
            </a:r>
            <a:endParaRPr lang="es-ES" dirty="0"/>
          </a:p>
        </p:txBody>
      </p:sp>
      <p:pic>
        <p:nvPicPr>
          <p:cNvPr id="12" name="Picture 1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31507"/>
          <a:stretch/>
        </p:blipFill>
        <p:spPr bwMode="auto">
          <a:xfrm>
            <a:off x="3502124" y="4802402"/>
            <a:ext cx="6188710" cy="1891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8208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DISEÑO APLICACIÓN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6264696" cy="4422291"/>
          </a:xfrm>
        </p:spPr>
        <p:txBody>
          <a:bodyPr>
            <a:normAutofit fontScale="92500" lnSpcReduction="10000"/>
          </a:bodyPr>
          <a:lstStyle/>
          <a:p>
            <a:r>
              <a:rPr lang="es-ES" dirty="0" smtClean="0"/>
              <a:t>Patrón </a:t>
            </a:r>
            <a:r>
              <a:rPr lang="es-ES" dirty="0"/>
              <a:t>de </a:t>
            </a:r>
            <a:r>
              <a:rPr lang="es-ES" b="1" dirty="0"/>
              <a:t>diseño MVC, Modelo Vista Controlador (MVC</a:t>
            </a:r>
            <a:r>
              <a:rPr lang="es-ES" b="1" dirty="0" smtClean="0"/>
              <a:t>)</a:t>
            </a:r>
            <a:r>
              <a:rPr lang="es-ES" dirty="0" smtClean="0"/>
              <a:t>  </a:t>
            </a:r>
            <a:r>
              <a:rPr lang="es-ES" dirty="0"/>
              <a:t>(3 capas), donde se separan la interfaz de usuario, la lógica de control y los datos en tres componentes </a:t>
            </a:r>
            <a:r>
              <a:rPr lang="es-ES" dirty="0" smtClean="0"/>
              <a:t>distintos.</a:t>
            </a:r>
          </a:p>
          <a:p>
            <a:endParaRPr lang="es-ES" dirty="0"/>
          </a:p>
          <a:p>
            <a:r>
              <a:rPr lang="es-ES" dirty="0"/>
              <a:t>El desarrollo de la aplicación se puede dividir en cuatro apartados: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Persistencia: he creado una base de datos </a:t>
            </a:r>
            <a:r>
              <a:rPr lang="es-ES" dirty="0" err="1"/>
              <a:t>MySQL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Backend</a:t>
            </a:r>
            <a:r>
              <a:rPr lang="es-ES" dirty="0"/>
              <a:t>: desarrollado en Java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Frontend</a:t>
            </a:r>
            <a:r>
              <a:rPr lang="es-ES" dirty="0"/>
              <a:t>: desarrollado en </a:t>
            </a:r>
            <a:r>
              <a:rPr lang="es-ES" dirty="0" err="1"/>
              <a:t>TypeScript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API </a:t>
            </a:r>
            <a:r>
              <a:rPr lang="es-ES" dirty="0" err="1"/>
              <a:t>Rest</a:t>
            </a:r>
            <a:r>
              <a:rPr lang="es-ES" dirty="0"/>
              <a:t>: </a:t>
            </a:r>
            <a:r>
              <a:rPr lang="es-ES" dirty="0" smtClean="0"/>
              <a:t>API </a:t>
            </a:r>
            <a:r>
              <a:rPr lang="es-ES" dirty="0" err="1"/>
              <a:t>Episodate</a:t>
            </a:r>
            <a:r>
              <a:rPr lang="es-ES" dirty="0"/>
              <a:t>.</a:t>
            </a:r>
          </a:p>
          <a:p>
            <a:r>
              <a:rPr lang="es-ES" dirty="0"/>
              <a:t> </a:t>
            </a:r>
            <a:endParaRPr lang="es-ES" dirty="0" smtClean="0"/>
          </a:p>
          <a:p>
            <a:r>
              <a:rPr lang="es-ES" dirty="0" smtClean="0"/>
              <a:t>Entorno de desarrollo con el servidor </a:t>
            </a:r>
            <a:r>
              <a:rPr lang="es-ES" b="1" dirty="0" smtClean="0"/>
              <a:t>XAMPP: </a:t>
            </a:r>
            <a:r>
              <a:rPr lang="es-ES" dirty="0" smtClean="0"/>
              <a:t>base de datos </a:t>
            </a:r>
            <a:r>
              <a:rPr lang="es-ES" dirty="0" err="1" smtClean="0"/>
              <a:t>MySQL</a:t>
            </a:r>
            <a:r>
              <a:rPr lang="es-ES" dirty="0" smtClean="0"/>
              <a:t>, servidor web Apache.</a:t>
            </a:r>
            <a:br>
              <a:rPr lang="es-ES" dirty="0" smtClean="0"/>
            </a:br>
            <a:endParaRPr lang="es-ES" dirty="0" smtClean="0"/>
          </a:p>
          <a:p>
            <a:r>
              <a:rPr lang="es-ES" dirty="0" smtClean="0"/>
              <a:t>Control de versiones con </a:t>
            </a:r>
            <a:r>
              <a:rPr lang="es-ES" b="1" dirty="0" err="1" smtClean="0"/>
              <a:t>Git</a:t>
            </a:r>
            <a:r>
              <a:rPr lang="es-ES" b="1" dirty="0" smtClean="0"/>
              <a:t> </a:t>
            </a:r>
            <a:r>
              <a:rPr lang="es-ES" dirty="0" smtClean="0"/>
              <a:t>y su herramienta </a:t>
            </a:r>
            <a:r>
              <a:rPr lang="es-ES" dirty="0" err="1" smtClean="0"/>
              <a:t>Fork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5" name="Picture Placeholder 4"/>
          <p:cNvPicPr>
            <a:picLocks noGrp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5" r="5215"/>
          <a:stretch/>
        </p:blipFill>
        <p:spPr bwMode="auto">
          <a:xfrm>
            <a:off x="7606580" y="1058652"/>
            <a:ext cx="3817938" cy="3238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646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API REST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10513168" cy="4422291"/>
          </a:xfrm>
        </p:spPr>
        <p:txBody>
          <a:bodyPr>
            <a:normAutofit/>
          </a:bodyPr>
          <a:lstStyle/>
          <a:p>
            <a:r>
              <a:rPr lang="es-ES" dirty="0" smtClean="0"/>
              <a:t>Información de las series de la Api </a:t>
            </a:r>
            <a:r>
              <a:rPr lang="es-ES" dirty="0" err="1" smtClean="0"/>
              <a:t>rest</a:t>
            </a:r>
            <a:r>
              <a:rPr lang="es-ES" dirty="0" smtClean="0"/>
              <a:t> </a:t>
            </a:r>
            <a:r>
              <a:rPr lang="es-ES" dirty="0" err="1" smtClean="0"/>
              <a:t>Episodate</a:t>
            </a:r>
            <a:endParaRPr lang="es-ES" dirty="0"/>
          </a:p>
          <a:p>
            <a:r>
              <a:rPr lang="es-ES" dirty="0" err="1" smtClean="0"/>
              <a:t>Endpoints</a:t>
            </a:r>
            <a:r>
              <a:rPr lang="es-ES" dirty="0" smtClean="0"/>
              <a:t>: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Most</a:t>
            </a:r>
            <a:r>
              <a:rPr lang="es-ES" dirty="0"/>
              <a:t> Popular TV Shows: una lista con las series más </a:t>
            </a:r>
            <a:r>
              <a:rPr lang="es-ES" dirty="0" smtClean="0"/>
              <a:t>populares: 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most-popular?page</a:t>
            </a:r>
            <a:r>
              <a:rPr lang="en-US" sz="1800" dirty="0"/>
              <a:t>=:</a:t>
            </a:r>
            <a:r>
              <a:rPr lang="en-US" sz="1800" dirty="0" smtClean="0"/>
              <a:t>page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2"/>
              </a:rPr>
              <a:t>https://www.episodate.com/api/most-popular?page=1</a:t>
            </a:r>
            <a:endParaRPr lang="es-E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Search</a:t>
            </a:r>
            <a:r>
              <a:rPr lang="es-ES" dirty="0"/>
              <a:t>: busca a través de todas las series de la base de datos de la </a:t>
            </a:r>
            <a:r>
              <a:rPr lang="es-ES" dirty="0" smtClean="0"/>
              <a:t>API: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search?q</a:t>
            </a:r>
            <a:r>
              <a:rPr lang="en-US" sz="1800" dirty="0"/>
              <a:t>=:</a:t>
            </a:r>
            <a:r>
              <a:rPr lang="en-US" sz="1800" dirty="0" err="1"/>
              <a:t>search&amp;page</a:t>
            </a:r>
            <a:r>
              <a:rPr lang="en-US" sz="1800" dirty="0"/>
              <a:t>=:</a:t>
            </a:r>
            <a:r>
              <a:rPr lang="en-US" sz="1800" dirty="0" smtClean="0"/>
              <a:t>page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3"/>
              </a:rPr>
              <a:t>https://www.episodate.com/api/search?q=arrow&amp;page=1</a:t>
            </a:r>
            <a:endParaRPr lang="es-E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Show </a:t>
            </a:r>
            <a:r>
              <a:rPr lang="es-ES" dirty="0" err="1"/>
              <a:t>details</a:t>
            </a:r>
            <a:r>
              <a:rPr lang="es-ES" dirty="0"/>
              <a:t>: devuelve información complete sobre una serie </a:t>
            </a:r>
            <a:r>
              <a:rPr lang="es-ES" dirty="0" smtClean="0"/>
              <a:t>determinada: </a:t>
            </a:r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/</a:t>
            </a:r>
            <a:r>
              <a:rPr lang="en-US" sz="1800" dirty="0" err="1"/>
              <a:t>api</a:t>
            </a:r>
            <a:r>
              <a:rPr lang="en-US" sz="1800" dirty="0"/>
              <a:t>/</a:t>
            </a:r>
            <a:r>
              <a:rPr lang="en-US" sz="1800" dirty="0" err="1"/>
              <a:t>show-details?q</a:t>
            </a:r>
            <a:r>
              <a:rPr lang="en-US" sz="1800" dirty="0"/>
              <a:t>=:</a:t>
            </a:r>
            <a:r>
              <a:rPr lang="en-US" sz="1800" dirty="0" smtClean="0"/>
              <a:t>show</a:t>
            </a:r>
            <a:r>
              <a:rPr lang="en-US" sz="1800" b="1" dirty="0" smtClean="0"/>
              <a:t>:</a:t>
            </a:r>
            <a:r>
              <a:rPr lang="en-US" sz="1800" dirty="0"/>
              <a:t> </a:t>
            </a:r>
            <a:r>
              <a:rPr lang="en-US" sz="1800" u="sng" dirty="0">
                <a:hlinkClick r:id="rId4"/>
              </a:rPr>
              <a:t>https://</a:t>
            </a:r>
            <a:r>
              <a:rPr lang="en-US" sz="1800" u="sng" dirty="0" smtClean="0">
                <a:hlinkClick r:id="rId4"/>
              </a:rPr>
              <a:t>www.episodate.com/api/show-details?q=29560</a:t>
            </a:r>
            <a:endParaRPr lang="es-ES" sz="1800" dirty="0"/>
          </a:p>
        </p:txBody>
      </p:sp>
    </p:spTree>
    <p:extLst>
      <p:ext uri="{BB962C8B-B14F-4D97-AF65-F5344CB8AC3E}">
        <p14:creationId xmlns:p14="http://schemas.microsoft.com/office/powerpoint/2010/main" val="103468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BASE DE DATOS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9"/>
            <a:ext cx="10513168" cy="2047516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Base </a:t>
            </a:r>
            <a:r>
              <a:rPr lang="es-ES" dirty="0"/>
              <a:t>de datos </a:t>
            </a:r>
            <a:r>
              <a:rPr lang="es-ES" dirty="0" smtClean="0"/>
              <a:t>relacional</a:t>
            </a:r>
            <a:r>
              <a:rPr lang="es-ES" b="1" dirty="0" smtClean="0"/>
              <a:t>: </a:t>
            </a:r>
            <a:r>
              <a:rPr lang="es-ES" dirty="0" smtClean="0"/>
              <a:t>formada </a:t>
            </a:r>
            <a:r>
              <a:rPr lang="es-ES" dirty="0"/>
              <a:t>por </a:t>
            </a:r>
            <a:r>
              <a:rPr lang="es-ES" dirty="0" smtClean="0"/>
              <a:t>4 un </a:t>
            </a:r>
            <a:r>
              <a:rPr lang="es-ES" dirty="0"/>
              <a:t>conjunto de </a:t>
            </a:r>
            <a:r>
              <a:rPr lang="es-ES" dirty="0" smtClean="0"/>
              <a:t>tablas.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/>
              <a:t>realizar las consultas se utiliza el lenguaje de </a:t>
            </a:r>
            <a:r>
              <a:rPr lang="es-ES" b="1" dirty="0"/>
              <a:t>SQL*</a:t>
            </a:r>
            <a:r>
              <a:rPr lang="es-ES" dirty="0"/>
              <a:t> (Lenguaje Estructurado de Consultas</a:t>
            </a:r>
            <a:r>
              <a:rPr lang="es-ES" dirty="0" smtClean="0"/>
              <a:t>). 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Sistema de </a:t>
            </a:r>
            <a:r>
              <a:rPr lang="es-ES" dirty="0"/>
              <a:t>gestión </a:t>
            </a:r>
            <a:r>
              <a:rPr lang="es-ES" dirty="0" err="1" smtClean="0"/>
              <a:t>MySQL</a:t>
            </a:r>
            <a:r>
              <a:rPr lang="es-ES" dirty="0" smtClean="0"/>
              <a:t> para </a:t>
            </a:r>
            <a:r>
              <a:rPr lang="es-ES" dirty="0"/>
              <a:t>almacenar toda la </a:t>
            </a:r>
            <a:r>
              <a:rPr lang="es-ES" dirty="0" smtClean="0"/>
              <a:t>información y administrar </a:t>
            </a:r>
            <a:r>
              <a:rPr lang="es-ES" dirty="0"/>
              <a:t>todos estos </a:t>
            </a:r>
            <a:r>
              <a:rPr lang="es-ES" dirty="0" smtClean="0"/>
              <a:t>datos.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</a:t>
            </a:r>
            <a:r>
              <a:rPr lang="es-ES" dirty="0"/>
              <a:t>trabajar con </a:t>
            </a:r>
            <a:r>
              <a:rPr lang="es-ES" dirty="0" err="1"/>
              <a:t>MySQL</a:t>
            </a:r>
            <a:r>
              <a:rPr lang="es-ES" dirty="0"/>
              <a:t>, utilicé la herramienta de </a:t>
            </a:r>
            <a:r>
              <a:rPr lang="es-ES" dirty="0" err="1"/>
              <a:t>PHPMyAdmin</a:t>
            </a:r>
            <a:r>
              <a:rPr lang="es-ES" dirty="0"/>
              <a:t> que provee XAMPP</a:t>
            </a:r>
            <a:r>
              <a:rPr lang="es-ES" dirty="0" smtClean="0"/>
              <a:t>.</a:t>
            </a:r>
            <a:r>
              <a:rPr lang="es-E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847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BASE DE DATOS II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81844" y="1597508"/>
            <a:ext cx="9145016" cy="4422291"/>
          </a:xfrm>
        </p:spPr>
        <p:txBody>
          <a:bodyPr>
            <a:normAutofit/>
          </a:bodyPr>
          <a:lstStyle/>
          <a:p>
            <a:r>
              <a:rPr lang="es-ES" dirty="0"/>
              <a:t>En </a:t>
            </a:r>
            <a:r>
              <a:rPr lang="es-ES" dirty="0" err="1" smtClean="0"/>
              <a:t>TVLix</a:t>
            </a:r>
            <a:r>
              <a:rPr lang="es-ES" dirty="0"/>
              <a:t>, la base de datos está formada por cuatro tablas: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User</a:t>
            </a:r>
            <a:r>
              <a:rPr lang="es-ES" dirty="0"/>
              <a:t>, cuya clave primaria es su id, generada automáticamente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TvShows</a:t>
            </a:r>
            <a:r>
              <a:rPr lang="es-ES" dirty="0"/>
              <a:t>: cuya clave primaria es la id que viene de la API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UserTvShows</a:t>
            </a:r>
            <a:r>
              <a:rPr lang="es-ES" dirty="0"/>
              <a:t>: es la </a:t>
            </a:r>
            <a:r>
              <a:rPr lang="es-ES" dirty="0" err="1"/>
              <a:t>table</a:t>
            </a:r>
            <a:r>
              <a:rPr lang="es-ES" dirty="0"/>
              <a:t> que pone en relación la tabla de </a:t>
            </a:r>
            <a:r>
              <a:rPr lang="es-ES" dirty="0" err="1"/>
              <a:t>User</a:t>
            </a:r>
            <a:r>
              <a:rPr lang="es-ES" dirty="0"/>
              <a:t> y </a:t>
            </a:r>
            <a:r>
              <a:rPr lang="es-ES" dirty="0" err="1"/>
              <a:t>TvShow</a:t>
            </a:r>
            <a:r>
              <a:rPr lang="es-ES" dirty="0"/>
              <a:t>, de ahí que tiene dos claves foráneas que son las primarias de las otras dos tablas.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Opinions</a:t>
            </a:r>
            <a:r>
              <a:rPr lang="es-ES" dirty="0"/>
              <a:t>: que guarda relación con la tabla de </a:t>
            </a:r>
            <a:r>
              <a:rPr lang="es-ES" dirty="0" err="1"/>
              <a:t>User</a:t>
            </a:r>
            <a:endParaRPr lang="es-ES" dirty="0"/>
          </a:p>
          <a:p>
            <a:endParaRPr lang="es-ES" dirty="0"/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t="982" b="1505"/>
          <a:stretch/>
        </p:blipFill>
        <p:spPr bwMode="auto">
          <a:xfrm>
            <a:off x="6985619" y="3429000"/>
            <a:ext cx="4797425" cy="32746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096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BACKEND - HERRAMIENTAS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hlinkClick r:id="rId2"/>
              </a:rPr>
              <a:t>Spring </a:t>
            </a:r>
            <a:r>
              <a:rPr lang="es-ES" dirty="0" err="1" smtClean="0">
                <a:hlinkClick r:id="rId2"/>
              </a:rPr>
              <a:t>boot</a:t>
            </a:r>
            <a:r>
              <a:rPr lang="es-ES" dirty="0"/>
              <a:t> </a:t>
            </a:r>
            <a:r>
              <a:rPr lang="es-ES" dirty="0" smtClean="0"/>
              <a:t>herramienta por </a:t>
            </a:r>
            <a:r>
              <a:rPr lang="es-ES" dirty="0"/>
              <a:t>el </a:t>
            </a:r>
            <a:r>
              <a:rPr lang="es-ES" dirty="0" err="1"/>
              <a:t>framework</a:t>
            </a:r>
            <a:r>
              <a:rPr lang="es-ES" dirty="0"/>
              <a:t> de desarrollo </a:t>
            </a:r>
            <a:r>
              <a:rPr lang="es-ES" dirty="0" err="1"/>
              <a:t>spring</a:t>
            </a:r>
            <a:r>
              <a:rPr lang="es-ES" dirty="0"/>
              <a:t>, que </a:t>
            </a:r>
            <a:r>
              <a:rPr lang="es-ES" dirty="0" smtClean="0"/>
              <a:t>crea </a:t>
            </a:r>
            <a:r>
              <a:rPr lang="es-ES" dirty="0"/>
              <a:t>aplicaciones de manera rápida sólo configurando algunas dependencias y los parámetros requeridos en los archivos de </a:t>
            </a:r>
            <a:r>
              <a:rPr lang="es-ES" dirty="0" smtClean="0"/>
              <a:t>configuración.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Herramienta </a:t>
            </a:r>
            <a:r>
              <a:rPr lang="es-ES" dirty="0"/>
              <a:t>open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 smtClean="0"/>
              <a:t>Maven</a:t>
            </a:r>
            <a:r>
              <a:rPr lang="es-ES" dirty="0" smtClean="0"/>
              <a:t> </a:t>
            </a:r>
            <a:r>
              <a:rPr lang="es-ES" dirty="0"/>
              <a:t>que simplifica los procesos de </a:t>
            </a:r>
            <a:r>
              <a:rPr lang="es-ES" dirty="0" err="1"/>
              <a:t>build</a:t>
            </a:r>
            <a:r>
              <a:rPr lang="es-ES" dirty="0"/>
              <a:t> (compilar y generar ejecutables a partir del código fuente).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Java </a:t>
            </a:r>
            <a:r>
              <a:rPr lang="es-ES" dirty="0" err="1" smtClean="0"/>
              <a:t>Hibernate</a:t>
            </a:r>
            <a:r>
              <a:rPr lang="es-ES" dirty="0" smtClean="0"/>
              <a:t>, </a:t>
            </a:r>
            <a:r>
              <a:rPr lang="es-ES" dirty="0"/>
              <a:t>una herramienta de mapeo objeto-relacional (ORM) </a:t>
            </a:r>
            <a:r>
              <a:rPr lang="es-ES" dirty="0" smtClean="0"/>
              <a:t>que </a:t>
            </a:r>
            <a:r>
              <a:rPr lang="es-ES" dirty="0"/>
              <a:t>facilita el mapeo de atributos en una base de datos </a:t>
            </a:r>
            <a:r>
              <a:rPr lang="es-ES" dirty="0" smtClean="0"/>
              <a:t>tradicional y permite </a:t>
            </a:r>
            <a:r>
              <a:rPr lang="es-ES" dirty="0"/>
              <a:t>agilizar la relación entre la aplicación y la base de datos SQL</a:t>
            </a:r>
            <a:r>
              <a:rPr lang="es-E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Microservicios</a:t>
            </a:r>
            <a:r>
              <a:rPr lang="es-ES" dirty="0" smtClean="0"/>
              <a:t> donde se </a:t>
            </a:r>
            <a:r>
              <a:rPr lang="es-ES" dirty="0"/>
              <a:t>gestiona </a:t>
            </a:r>
            <a:r>
              <a:rPr lang="es-ES" dirty="0" smtClean="0"/>
              <a:t>la </a:t>
            </a:r>
            <a:r>
              <a:rPr lang="es-ES" dirty="0"/>
              <a:t>información recibida desde la </a:t>
            </a:r>
            <a:r>
              <a:rPr lang="es-ES" dirty="0" smtClean="0"/>
              <a:t>API y la que </a:t>
            </a:r>
            <a:r>
              <a:rPr lang="es-ES" dirty="0"/>
              <a:t>se trabaja con la base de datos creada exprofeso</a:t>
            </a:r>
            <a:r>
              <a:rPr lang="es-ES" dirty="0" smtClean="0"/>
              <a:t>. </a:t>
            </a:r>
            <a:r>
              <a:rPr lang="es-ES" dirty="0"/>
              <a:t> </a:t>
            </a:r>
            <a:r>
              <a:rPr lang="es-ES" dirty="0" smtClean="0"/>
              <a:t>Un </a:t>
            </a:r>
            <a:r>
              <a:rPr lang="es-ES" dirty="0" err="1"/>
              <a:t>microservicio</a:t>
            </a:r>
            <a:r>
              <a:rPr lang="es-ES" dirty="0"/>
              <a:t> permite separar responsabilidades al </a:t>
            </a:r>
            <a:r>
              <a:rPr lang="es-ES" dirty="0" smtClean="0"/>
              <a:t>constar </a:t>
            </a:r>
            <a:r>
              <a:rPr lang="es-ES" dirty="0"/>
              <a:t>de varios niveles: 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16" name="Text Placeholder 10"/>
          <p:cNvSpPr txBox="1">
            <a:spLocks/>
          </p:cNvSpPr>
          <p:nvPr/>
        </p:nvSpPr>
        <p:spPr>
          <a:xfrm>
            <a:off x="1517444" y="4396916"/>
            <a:ext cx="6377168" cy="2960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Interactuar con el cliente del servicio (capa interfaz o presentación).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Ejecutar procesamientos y aplicar reglas de negocio (conocimiento de lógica – servicios)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Acceso a datos: almacenan y extraen la información de un repositorio. Algunos las llaman </a:t>
            </a:r>
            <a:r>
              <a:rPr lang="es-ES" i="1" dirty="0" err="1" smtClean="0"/>
              <a:t>Repository</a:t>
            </a:r>
            <a:r>
              <a:rPr lang="es-ES" dirty="0" smtClean="0"/>
              <a:t> o </a:t>
            </a:r>
            <a:r>
              <a:rPr lang="es-ES" i="1" dirty="0" smtClean="0"/>
              <a:t>Data Access </a:t>
            </a:r>
            <a:r>
              <a:rPr lang="es-ES" i="1" dirty="0" err="1" smtClean="0"/>
              <a:t>Object</a:t>
            </a:r>
            <a:r>
              <a:rPr lang="es-ES" dirty="0" smtClean="0"/>
              <a:t> (DAO)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7" name="Picture 16" descr="http://sinbugs.com/wp-content/uploads/2017/08/4.spring-rest-ws-diagrama-logico.png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652" y="4396916"/>
            <a:ext cx="2506345" cy="20142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66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836" y="548680"/>
            <a:ext cx="10296609" cy="1019944"/>
          </a:xfrm>
        </p:spPr>
        <p:txBody>
          <a:bodyPr>
            <a:normAutofit/>
          </a:bodyPr>
          <a:lstStyle/>
          <a:p>
            <a:r>
              <a:rPr lang="es-ES" dirty="0" smtClean="0"/>
              <a:t>BACKEND - MICROSERVICIO</a:t>
            </a:r>
            <a:endParaRPr lang="es-E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98788" y="3417888"/>
            <a:ext cx="12188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909836" y="1717732"/>
            <a:ext cx="10729192" cy="4159540"/>
          </a:xfrm>
        </p:spPr>
        <p:txBody>
          <a:bodyPr>
            <a:normAutofit/>
          </a:bodyPr>
          <a:lstStyle/>
          <a:p>
            <a:r>
              <a:rPr lang="es-ES" dirty="0"/>
              <a:t>El </a:t>
            </a:r>
            <a:r>
              <a:rPr lang="es-ES" dirty="0" err="1"/>
              <a:t>microservicio</a:t>
            </a:r>
            <a:r>
              <a:rPr lang="es-ES" dirty="0"/>
              <a:t> está formado por estos apartados: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Controller</a:t>
            </a:r>
            <a:r>
              <a:rPr lang="es-ES" dirty="0"/>
              <a:t>: </a:t>
            </a:r>
            <a:r>
              <a:rPr lang="es-ES" dirty="0" smtClean="0"/>
              <a:t>puerta </a:t>
            </a:r>
            <a:r>
              <a:rPr lang="es-ES" dirty="0"/>
              <a:t>de entrada y de salida de los datos que introduce el usuario (vista) o de la información de la base de datos (modelo)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Service</a:t>
            </a:r>
            <a:r>
              <a:rPr lang="es-ES" dirty="0"/>
              <a:t>: </a:t>
            </a:r>
            <a:r>
              <a:rPr lang="es-ES" dirty="0" smtClean="0"/>
              <a:t>interfaz con los métodos con los que se realizan las </a:t>
            </a:r>
            <a:r>
              <a:rPr lang="es-ES" dirty="0"/>
              <a:t>diferentes llamadas y mapeos necesario para conectar el modelo con la vista o </a:t>
            </a:r>
            <a:r>
              <a:rPr lang="es-ES" dirty="0" smtClean="0"/>
              <a:t>viceversa.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/>
              <a:t>Implementación del </a:t>
            </a:r>
            <a:r>
              <a:rPr lang="es-ES" dirty="0" smtClean="0"/>
              <a:t>servicio: con la lógica de las funciones anteriores.</a:t>
            </a:r>
            <a:endParaRPr lang="es-E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dirty="0" err="1"/>
              <a:t>Repository</a:t>
            </a:r>
            <a:r>
              <a:rPr lang="es-ES" dirty="0"/>
              <a:t>: donde se realiza la </a:t>
            </a:r>
            <a:r>
              <a:rPr lang="es-ES" dirty="0" err="1"/>
              <a:t>query</a:t>
            </a:r>
            <a:r>
              <a:rPr lang="es-ES" dirty="0"/>
              <a:t> a la base de datos. En este caso, he utilizado </a:t>
            </a:r>
            <a:r>
              <a:rPr lang="es-ES" dirty="0" err="1"/>
              <a:t>Hibernate</a:t>
            </a:r>
            <a:r>
              <a:rPr lang="es-ES" dirty="0"/>
              <a:t> para facilitar esta labor gracias a los métodos ya embebidos en esta herramienta.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Entity</a:t>
            </a:r>
            <a:r>
              <a:rPr lang="es-ES" dirty="0"/>
              <a:t>: se trabaja con cuatro </a:t>
            </a:r>
            <a:r>
              <a:rPr lang="es-ES" dirty="0" err="1"/>
              <a:t>entities</a:t>
            </a:r>
            <a:r>
              <a:rPr lang="es-ES" dirty="0"/>
              <a:t> que corresponden a las cuatro tablas contenidas en la base de datos: </a:t>
            </a:r>
            <a:r>
              <a:rPr lang="es-ES" dirty="0" err="1"/>
              <a:t>user</a:t>
            </a:r>
            <a:r>
              <a:rPr lang="es-ES" dirty="0"/>
              <a:t>, </a:t>
            </a:r>
            <a:r>
              <a:rPr lang="es-ES" dirty="0" err="1"/>
              <a:t>tvShow</a:t>
            </a:r>
            <a:r>
              <a:rPr lang="es-ES" dirty="0"/>
              <a:t>, </a:t>
            </a:r>
            <a:r>
              <a:rPr lang="es-ES" dirty="0" err="1"/>
              <a:t>userTvShow</a:t>
            </a:r>
            <a:r>
              <a:rPr lang="es-ES" dirty="0"/>
              <a:t> y </a:t>
            </a:r>
            <a:r>
              <a:rPr lang="es-ES" dirty="0" err="1"/>
              <a:t>opinions</a:t>
            </a:r>
            <a:r>
              <a:rPr lang="es-ES" dirty="0"/>
              <a:t>.</a:t>
            </a:r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19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189</TotalTime>
  <Words>1929</Words>
  <Application>Microsoft Office PowerPoint</Application>
  <PresentationFormat>Custom</PresentationFormat>
  <Paragraphs>186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Corbel</vt:lpstr>
      <vt:lpstr>Times New Roman</vt:lpstr>
      <vt:lpstr>Digital Blue Tunnel 16x9</vt:lpstr>
      <vt:lpstr>TV Lix</vt:lpstr>
      <vt:lpstr>ÍNDICE PRESENTACIÓN</vt:lpstr>
      <vt:lpstr>OBJETIVO TV LIX</vt:lpstr>
      <vt:lpstr>DISEÑO APLICACIÓN</vt:lpstr>
      <vt:lpstr>API REST</vt:lpstr>
      <vt:lpstr>BASE DE DATOS</vt:lpstr>
      <vt:lpstr>BASE DE DATOS II</vt:lpstr>
      <vt:lpstr>BACKEND - HERRAMIENTAS</vt:lpstr>
      <vt:lpstr>BACKEND - MICROSERVICIO</vt:lpstr>
      <vt:lpstr>BACKEND - ENTITIES</vt:lpstr>
      <vt:lpstr>BACKEND - ENTITIES</vt:lpstr>
      <vt:lpstr>BACKEND - CONTROLLER</vt:lpstr>
      <vt:lpstr>BACKEND - CONTROLLER</vt:lpstr>
      <vt:lpstr>BACKEND - SERVICES</vt:lpstr>
      <vt:lpstr>BACKEND - CONTROLLER</vt:lpstr>
      <vt:lpstr>BACKEND - CONTROLLER</vt:lpstr>
      <vt:lpstr>BACKEND - REPOSITORY</vt:lpstr>
      <vt:lpstr>FRONTEND - HERRAMIENTAS</vt:lpstr>
      <vt:lpstr>FRONTEND – GUÍA DE ESTILOS</vt:lpstr>
      <vt:lpstr>FRONTEND - ESTRUCTURA</vt:lpstr>
      <vt:lpstr>MANUAL DE USUARIO (sin logearse)</vt:lpstr>
      <vt:lpstr>MANUAL DE USUARIO (sin logearse)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MANUAL DE USUARIO</vt:lpstr>
      <vt:lpstr>Add a Slide Title - 1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TV Lix</dc:title>
  <dc:creator>Miriam</dc:creator>
  <cp:lastModifiedBy>Miriam</cp:lastModifiedBy>
  <cp:revision>31</cp:revision>
  <dcterms:created xsi:type="dcterms:W3CDTF">2021-05-19T09:47:37Z</dcterms:created>
  <dcterms:modified xsi:type="dcterms:W3CDTF">2021-05-23T14:22:39Z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